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4.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webextensions/taskpanes.xml" ContentType="application/vnd.ms-office.webextensiontaskpan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webextensions/webextension1.xml" ContentType="application/vnd.ms-office.webextension+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3" r:id="rId5"/>
  </p:sldMasterIdLst>
  <p:notesMasterIdLst>
    <p:notesMasterId r:id="rId40"/>
  </p:notesMasterIdLst>
  <p:handoutMasterIdLst>
    <p:handoutMasterId r:id="rId41"/>
  </p:handoutMasterIdLst>
  <p:sldIdLst>
    <p:sldId id="275" r:id="rId6"/>
    <p:sldId id="272" r:id="rId7"/>
    <p:sldId id="282" r:id="rId8"/>
    <p:sldId id="271" r:id="rId9"/>
    <p:sldId id="297" r:id="rId10"/>
    <p:sldId id="298" r:id="rId11"/>
    <p:sldId id="283" r:id="rId12"/>
    <p:sldId id="284" r:id="rId13"/>
    <p:sldId id="299" r:id="rId14"/>
    <p:sldId id="300" r:id="rId15"/>
    <p:sldId id="301" r:id="rId16"/>
    <p:sldId id="302" r:id="rId17"/>
    <p:sldId id="303" r:id="rId18"/>
    <p:sldId id="316" r:id="rId19"/>
    <p:sldId id="317" r:id="rId20"/>
    <p:sldId id="304" r:id="rId21"/>
    <p:sldId id="295" r:id="rId22"/>
    <p:sldId id="296" r:id="rId23"/>
    <p:sldId id="305" r:id="rId24"/>
    <p:sldId id="306" r:id="rId25"/>
    <p:sldId id="318" r:id="rId26"/>
    <p:sldId id="309" r:id="rId27"/>
    <p:sldId id="307" r:id="rId28"/>
    <p:sldId id="311" r:id="rId29"/>
    <p:sldId id="310" r:id="rId30"/>
    <p:sldId id="308" r:id="rId31"/>
    <p:sldId id="312" r:id="rId32"/>
    <p:sldId id="315" r:id="rId33"/>
    <p:sldId id="314" r:id="rId34"/>
    <p:sldId id="280" r:id="rId35"/>
    <p:sldId id="287" r:id="rId36"/>
    <p:sldId id="292" r:id="rId37"/>
    <p:sldId id="291"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115" d="100"/>
          <a:sy n="115" d="100"/>
        </p:scale>
        <p:origin x="30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9/23/2019</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9/23/2019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9/23/2019 12:44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9/23/2019 12:44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9/23/2019 12:44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9/23/2019 12:44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838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42030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94971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9/23/2019 12:44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138009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428655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09648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418026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329111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4094296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3942463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135537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584001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36898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3017426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825208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586225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387032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43128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79471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159050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9/23/2019 12:44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9/23/2019 12:44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350166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69C14-1078-4610-9BC5-74119C9B87BE}"/>
              </a:ext>
              <a:ext uri="{C183D7F6-B498-43B3-948B-1728B52AA6E4}">
                <adec:decorative xmlns=""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smtClean="0">
                <a:solidFill>
                  <a:schemeClr val="tx1"/>
                </a:solidFill>
              </a:rPr>
              <a:t>SAC Student Satisfaction Survey 2019 </a:t>
            </a:r>
            <a:endParaRPr lang="en-US" dirty="0">
              <a:solidFill>
                <a:schemeClr val="tx1"/>
              </a:solidFill>
            </a:endParaRP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5047107"/>
            <a:ext cx="5005614" cy="400946"/>
          </a:xfrm>
        </p:spPr>
        <p:txBody>
          <a:bodyPr/>
          <a:lstStyle/>
          <a:p>
            <a:r>
              <a:rPr lang="en-US" dirty="0"/>
              <a:t>Paula Kincaid, M.A.Ed., MPA, Research Analyst</a:t>
            </a:r>
          </a:p>
          <a:p>
            <a:pPr marL="0" indent="0">
              <a:buNone/>
            </a:pPr>
            <a:endParaRPr lang="en-US" dirty="0">
              <a:solidFill>
                <a:schemeClr val="tx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2" name="Picture 11"/>
          <p:cNvPicPr>
            <a:picLocks noChangeAspect="1"/>
          </p:cNvPicPr>
          <p:nvPr/>
        </p:nvPicPr>
        <p:blipFill>
          <a:blip r:embed="rId3"/>
          <a:stretch>
            <a:fillRect/>
          </a:stretch>
        </p:blipFill>
        <p:spPr>
          <a:xfrm>
            <a:off x="112486" y="5812135"/>
            <a:ext cx="1956986" cy="548688"/>
          </a:xfrm>
          <a:prstGeom prst="rect">
            <a:avLst/>
          </a:prstGeom>
        </p:spPr>
      </p:pic>
      <p:pic>
        <p:nvPicPr>
          <p:cNvPr id="18" name="Picture 17"/>
          <p:cNvPicPr>
            <a:picLocks noChangeAspect="1"/>
          </p:cNvPicPr>
          <p:nvPr/>
        </p:nvPicPr>
        <p:blipFill>
          <a:blip r:embed="rId4"/>
          <a:stretch>
            <a:fillRect/>
          </a:stretch>
        </p:blipFill>
        <p:spPr>
          <a:xfrm>
            <a:off x="5134433" y="0"/>
            <a:ext cx="3070227" cy="3941812"/>
          </a:xfrm>
          <a:prstGeom prst="rect">
            <a:avLst/>
          </a:prstGeom>
        </p:spPr>
      </p:pic>
      <p:pic>
        <p:nvPicPr>
          <p:cNvPr id="19" name="Picture 18"/>
          <p:cNvPicPr>
            <a:picLocks noChangeAspect="1"/>
          </p:cNvPicPr>
          <p:nvPr/>
        </p:nvPicPr>
        <p:blipFill>
          <a:blip r:embed="rId5"/>
          <a:stretch>
            <a:fillRect/>
          </a:stretch>
        </p:blipFill>
        <p:spPr>
          <a:xfrm>
            <a:off x="0" y="0"/>
            <a:ext cx="5134432" cy="3907975"/>
          </a:xfrm>
          <a:prstGeom prst="rect">
            <a:avLst/>
          </a:prstGeom>
        </p:spPr>
      </p:pic>
    </p:spTree>
    <p:extLst>
      <p:ext uri="{BB962C8B-B14F-4D97-AF65-F5344CB8AC3E}">
        <p14:creationId xmlns:p14="http://schemas.microsoft.com/office/powerpoint/2010/main" val="115866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10</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09205" y="191193"/>
            <a:ext cx="9573639" cy="5754369"/>
          </a:xfrm>
          <a:prstGeom prst="rect">
            <a:avLst/>
          </a:prstGeom>
        </p:spPr>
      </p:pic>
    </p:spTree>
    <p:extLst>
      <p:ext uri="{BB962C8B-B14F-4D97-AF65-F5344CB8AC3E}">
        <p14:creationId xmlns:p14="http://schemas.microsoft.com/office/powerpoint/2010/main" val="1282675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11</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48639" y="94683"/>
            <a:ext cx="9744771" cy="5857230"/>
          </a:xfrm>
          <a:prstGeom prst="rect">
            <a:avLst/>
          </a:prstGeom>
        </p:spPr>
      </p:pic>
    </p:spTree>
    <p:extLst>
      <p:ext uri="{BB962C8B-B14F-4D97-AF65-F5344CB8AC3E}">
        <p14:creationId xmlns:p14="http://schemas.microsoft.com/office/powerpoint/2010/main" val="105693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12</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833676" y="266007"/>
            <a:ext cx="9611865" cy="5777345"/>
          </a:xfrm>
          <a:prstGeom prst="rect">
            <a:avLst/>
          </a:prstGeom>
        </p:spPr>
      </p:pic>
    </p:spTree>
    <p:extLst>
      <p:ext uri="{BB962C8B-B14F-4D97-AF65-F5344CB8AC3E}">
        <p14:creationId xmlns:p14="http://schemas.microsoft.com/office/powerpoint/2010/main" val="146276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09207" y="191194"/>
            <a:ext cx="9791654" cy="5885410"/>
          </a:xfrm>
          <a:prstGeom prst="rect">
            <a:avLst/>
          </a:prstGeom>
        </p:spPr>
      </p:pic>
    </p:spTree>
    <p:extLst>
      <p:ext uri="{BB962C8B-B14F-4D97-AF65-F5344CB8AC3E}">
        <p14:creationId xmlns:p14="http://schemas.microsoft.com/office/powerpoint/2010/main" val="1501183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10" name="TextBox 9"/>
          <p:cNvSpPr txBox="1"/>
          <p:nvPr/>
        </p:nvSpPr>
        <p:spPr>
          <a:xfrm>
            <a:off x="2618509" y="374073"/>
            <a:ext cx="6492240" cy="1754326"/>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ARE YOU AWARE OF THE NONCREDIT PROGRAM ON CAMPUS THAT OFFERS FREE SHORT-TERM, ENTRY-LEVEL EMPLOYMENT PREPARATION PROGRAMS, SUCH AS VOCATIONAL CONSTRUCTION TECHNOLOGY, CUSTOMER SERVICE REPRESENTATIVE, PARAPROFESSIONAL MENTAL HEALTH, AND CLASSES THAT LEAD TOWARD THE ATTAINMENT OF AN ADULT HIGH SCHOOL DIPLOMA?</a:t>
            </a: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2618509" y="2128399"/>
            <a:ext cx="6481990" cy="3896090"/>
          </a:xfrm>
          <a:prstGeom prst="rect">
            <a:avLst/>
          </a:prstGeom>
        </p:spPr>
      </p:pic>
    </p:spTree>
    <p:extLst>
      <p:ext uri="{BB962C8B-B14F-4D97-AF65-F5344CB8AC3E}">
        <p14:creationId xmlns:p14="http://schemas.microsoft.com/office/powerpoint/2010/main" val="1673778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856211" y="279552"/>
            <a:ext cx="9547842" cy="5738863"/>
          </a:xfrm>
          <a:prstGeom prst="rect">
            <a:avLst/>
          </a:prstGeom>
        </p:spPr>
      </p:pic>
    </p:spTree>
    <p:extLst>
      <p:ext uri="{BB962C8B-B14F-4D97-AF65-F5344CB8AC3E}">
        <p14:creationId xmlns:p14="http://schemas.microsoft.com/office/powerpoint/2010/main" val="644436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862051" y="62787"/>
            <a:ext cx="7605868" cy="6047068"/>
          </a:xfrm>
          <a:prstGeom prst="rect">
            <a:avLst/>
          </a:prstGeom>
        </p:spPr>
      </p:pic>
    </p:spTree>
    <p:extLst>
      <p:ext uri="{BB962C8B-B14F-4D97-AF65-F5344CB8AC3E}">
        <p14:creationId xmlns:p14="http://schemas.microsoft.com/office/powerpoint/2010/main" val="4049628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307177" y="161261"/>
            <a:ext cx="9008918" cy="6147396"/>
          </a:xfrm>
          <a:prstGeom prst="rect">
            <a:avLst/>
          </a:prstGeom>
        </p:spPr>
      </p:pic>
    </p:spTree>
    <p:extLst>
      <p:ext uri="{BB962C8B-B14F-4D97-AF65-F5344CB8AC3E}">
        <p14:creationId xmlns:p14="http://schemas.microsoft.com/office/powerpoint/2010/main" val="238107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066195" y="85054"/>
            <a:ext cx="7418628" cy="6156002"/>
          </a:xfrm>
          <a:prstGeom prst="rect">
            <a:avLst/>
          </a:prstGeom>
        </p:spPr>
      </p:pic>
    </p:spTree>
    <p:extLst>
      <p:ext uri="{BB962C8B-B14F-4D97-AF65-F5344CB8AC3E}">
        <p14:creationId xmlns:p14="http://schemas.microsoft.com/office/powerpoint/2010/main" val="263022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271847" y="42380"/>
            <a:ext cx="8702168" cy="6109038"/>
          </a:xfrm>
          <a:prstGeom prst="rect">
            <a:avLst/>
          </a:prstGeom>
        </p:spPr>
      </p:pic>
    </p:spTree>
    <p:extLst>
      <p:ext uri="{BB962C8B-B14F-4D97-AF65-F5344CB8AC3E}">
        <p14:creationId xmlns:p14="http://schemas.microsoft.com/office/powerpoint/2010/main" val="21401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Calibri" panose="020F0502020204030204" pitchFamily="34" charset="0"/>
              </a:rPr>
              <a:t>Overview</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AAC19ED-7CFA-4AF2-BE7E-6017F4B12C94}" type="slidenum">
              <a:rPr lang="en-US" noProof="0" smtClean="0"/>
              <a:t>2</a:t>
            </a:fld>
            <a:endParaRPr lang="en-US" noProof="0" dirty="0"/>
          </a:p>
        </p:txBody>
      </p:sp>
      <p:sp>
        <p:nvSpPr>
          <p:cNvPr id="5" name="Content Placeholder 4"/>
          <p:cNvSpPr>
            <a:spLocks noGrp="1"/>
          </p:cNvSpPr>
          <p:nvPr>
            <p:ph sz="quarter" idx="13"/>
          </p:nvPr>
        </p:nvSpPr>
        <p:spPr/>
        <p:txBody>
          <a:bodyPr/>
          <a:lstStyle/>
          <a:p>
            <a:pPr marL="228600" lvl="0" indent="-228600">
              <a:lnSpc>
                <a:spcPct val="120000"/>
              </a:lnSpc>
              <a:spcBef>
                <a:spcPts val="1000"/>
              </a:spcBef>
              <a:buClr>
                <a:srgbClr val="B80E0F"/>
              </a:buClr>
              <a:buSzPct val="160000"/>
            </a:pPr>
            <a:r>
              <a:rPr lang="en-US" dirty="0">
                <a:solidFill>
                  <a:prstClr val="black"/>
                </a:solidFill>
                <a:latin typeface="Calibri" panose="020F0502020204030204" pitchFamily="34" charset="0"/>
                <a:cs typeface="Calibri" panose="020F0502020204030204" pitchFamily="34" charset="0"/>
              </a:rPr>
              <a:t>The </a:t>
            </a:r>
            <a:r>
              <a:rPr lang="en-US" dirty="0" smtClean="0">
                <a:solidFill>
                  <a:prstClr val="black"/>
                </a:solidFill>
                <a:latin typeface="Calibri" panose="020F0502020204030204" pitchFamily="34" charset="0"/>
                <a:cs typeface="Calibri" panose="020F0502020204030204" pitchFamily="34" charset="0"/>
              </a:rPr>
              <a:t>survey was created through a collaboration of the </a:t>
            </a:r>
            <a:r>
              <a:rPr lang="en-US" dirty="0">
                <a:solidFill>
                  <a:prstClr val="black"/>
                </a:solidFill>
                <a:latin typeface="Calibri" panose="020F0502020204030204" pitchFamily="34" charset="0"/>
                <a:cs typeface="Calibri" panose="020F0502020204030204" pitchFamily="34" charset="0"/>
              </a:rPr>
              <a:t>Santa Ana College Research Office </a:t>
            </a:r>
            <a:r>
              <a:rPr lang="en-US" dirty="0" smtClean="0">
                <a:solidFill>
                  <a:prstClr val="black"/>
                </a:solidFill>
                <a:latin typeface="Calibri" panose="020F0502020204030204" pitchFamily="34" charset="0"/>
                <a:cs typeface="Calibri" panose="020F0502020204030204" pitchFamily="34" charset="0"/>
              </a:rPr>
              <a:t>and the </a:t>
            </a:r>
            <a:r>
              <a:rPr lang="en-US" dirty="0">
                <a:solidFill>
                  <a:prstClr val="black"/>
                </a:solidFill>
                <a:latin typeface="Calibri" panose="020F0502020204030204" pitchFamily="34" charset="0"/>
                <a:cs typeface="Calibri" panose="020F0502020204030204" pitchFamily="34" charset="0"/>
              </a:rPr>
              <a:t>Rancho Santiago Community College District Research, </a:t>
            </a:r>
            <a:r>
              <a:rPr lang="en-US" dirty="0" smtClean="0">
                <a:solidFill>
                  <a:prstClr val="black"/>
                </a:solidFill>
                <a:latin typeface="Calibri" panose="020F0502020204030204" pitchFamily="34" charset="0"/>
                <a:cs typeface="Calibri" panose="020F0502020204030204" pitchFamily="34" charset="0"/>
              </a:rPr>
              <a:t>Planning, and </a:t>
            </a:r>
            <a:r>
              <a:rPr lang="en-US" dirty="0">
                <a:solidFill>
                  <a:prstClr val="black"/>
                </a:solidFill>
                <a:latin typeface="Calibri" panose="020F0502020204030204" pitchFamily="34" charset="0"/>
                <a:cs typeface="Calibri" panose="020F0502020204030204" pitchFamily="34" charset="0"/>
              </a:rPr>
              <a:t>Institutional Effectiveness </a:t>
            </a:r>
            <a:r>
              <a:rPr lang="en-US" dirty="0" smtClean="0">
                <a:solidFill>
                  <a:prstClr val="black"/>
                </a:solidFill>
                <a:latin typeface="Calibri" panose="020F0502020204030204" pitchFamily="34" charset="0"/>
                <a:cs typeface="Calibri" panose="020F0502020204030204" pitchFamily="34" charset="0"/>
              </a:rPr>
              <a:t>Department</a:t>
            </a:r>
          </a:p>
          <a:p>
            <a:pPr marL="228600" lvl="0" indent="-228600">
              <a:lnSpc>
                <a:spcPct val="120000"/>
              </a:lnSpc>
              <a:spcBef>
                <a:spcPts val="1000"/>
              </a:spcBef>
              <a:buClr>
                <a:srgbClr val="B80E0F"/>
              </a:buClr>
              <a:buSzPct val="160000"/>
            </a:pPr>
            <a:r>
              <a:rPr lang="en-US" dirty="0" smtClean="0">
                <a:solidFill>
                  <a:prstClr val="black"/>
                </a:solidFill>
                <a:latin typeface="Calibri" panose="020F0502020204030204" pitchFamily="34" charset="0"/>
                <a:cs typeface="Calibri" panose="020F0502020204030204" pitchFamily="34" charset="0"/>
              </a:rPr>
              <a:t>Administered in July 2019 to students enrolled spring 2019</a:t>
            </a:r>
          </a:p>
          <a:p>
            <a:pPr marL="228600" lvl="0" indent="-228600">
              <a:lnSpc>
                <a:spcPct val="120000"/>
              </a:lnSpc>
              <a:spcBef>
                <a:spcPts val="1000"/>
              </a:spcBef>
              <a:buClr>
                <a:srgbClr val="B80E0F"/>
              </a:buClr>
              <a:buSzPct val="160000"/>
            </a:pPr>
            <a:r>
              <a:rPr lang="en-US" dirty="0" smtClean="0">
                <a:solidFill>
                  <a:prstClr val="black"/>
                </a:solidFill>
                <a:latin typeface="Calibri" panose="020F0502020204030204" pitchFamily="34" charset="0"/>
                <a:cs typeface="Calibri" panose="020F0502020204030204" pitchFamily="34" charset="0"/>
              </a:rPr>
              <a:t>Overall experience and satisfaction responses = 1574</a:t>
            </a:r>
          </a:p>
          <a:p>
            <a:pPr marL="228600" lvl="0" indent="-228600">
              <a:lnSpc>
                <a:spcPct val="120000"/>
              </a:lnSpc>
              <a:spcBef>
                <a:spcPts val="1000"/>
              </a:spcBef>
              <a:buClr>
                <a:srgbClr val="B80E0F"/>
              </a:buClr>
              <a:buSzPct val="160000"/>
            </a:pPr>
            <a:endParaRPr lang="en-US" dirty="0" smtClean="0">
              <a:solidFill>
                <a:prstClr val="black"/>
              </a:solidFill>
              <a:latin typeface="Calibri" panose="020F0502020204030204" pitchFamily="34" charset="0"/>
              <a:cs typeface="Calibri" panose="020F0502020204030204" pitchFamily="34" charset="0"/>
            </a:endParaRPr>
          </a:p>
          <a:p>
            <a:pPr marL="228600" lvl="0" indent="-228600">
              <a:lnSpc>
                <a:spcPct val="120000"/>
              </a:lnSpc>
              <a:spcBef>
                <a:spcPts val="1000"/>
              </a:spcBef>
              <a:buClr>
                <a:srgbClr val="B80E0F"/>
              </a:buClr>
              <a:buSzPct val="160000"/>
            </a:pPr>
            <a:endParaRPr lang="en-US" dirty="0">
              <a:solidFill>
                <a:prstClr val="black"/>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88801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20</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65265" y="104676"/>
            <a:ext cx="10018576" cy="6021804"/>
          </a:xfrm>
          <a:prstGeom prst="rect">
            <a:avLst/>
          </a:prstGeom>
        </p:spPr>
      </p:pic>
    </p:spTree>
    <p:extLst>
      <p:ext uri="{BB962C8B-B14F-4D97-AF65-F5344CB8AC3E}">
        <p14:creationId xmlns:p14="http://schemas.microsoft.com/office/powerpoint/2010/main" val="245335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21</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172095" y="132438"/>
            <a:ext cx="8915741" cy="5969104"/>
          </a:xfrm>
          <a:prstGeom prst="rect">
            <a:avLst/>
          </a:prstGeom>
        </p:spPr>
      </p:pic>
    </p:spTree>
    <p:extLst>
      <p:ext uri="{BB962C8B-B14F-4D97-AF65-F5344CB8AC3E}">
        <p14:creationId xmlns:p14="http://schemas.microsoft.com/office/powerpoint/2010/main" val="1654990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22</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29541" y="64241"/>
            <a:ext cx="8238605" cy="6070552"/>
          </a:xfrm>
          <a:prstGeom prst="rect">
            <a:avLst/>
          </a:prstGeom>
        </p:spPr>
      </p:pic>
    </p:spTree>
    <p:extLst>
      <p:ext uri="{BB962C8B-B14F-4D97-AF65-F5344CB8AC3E}">
        <p14:creationId xmlns:p14="http://schemas.microsoft.com/office/powerpoint/2010/main" val="2277474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612397" y="133004"/>
            <a:ext cx="9860805" cy="5926974"/>
          </a:xfrm>
          <a:prstGeom prst="rect">
            <a:avLst/>
          </a:prstGeom>
        </p:spPr>
      </p:pic>
    </p:spTree>
    <p:extLst>
      <p:ext uri="{BB962C8B-B14F-4D97-AF65-F5344CB8AC3E}">
        <p14:creationId xmlns:p14="http://schemas.microsoft.com/office/powerpoint/2010/main" val="2568061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6" name="TextBox 5"/>
          <p:cNvSpPr txBox="1"/>
          <p:nvPr/>
        </p:nvSpPr>
        <p:spPr>
          <a:xfrm>
            <a:off x="4729942" y="6166408"/>
            <a:ext cx="2818014" cy="2308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*2018 Percentages were taken from the 2017 Survey</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413164" y="155007"/>
            <a:ext cx="8493519" cy="5938221"/>
          </a:xfrm>
          <a:prstGeom prst="rect">
            <a:avLst/>
          </a:prstGeom>
        </p:spPr>
      </p:pic>
    </p:spTree>
    <p:extLst>
      <p:ext uri="{BB962C8B-B14F-4D97-AF65-F5344CB8AC3E}">
        <p14:creationId xmlns:p14="http://schemas.microsoft.com/office/powerpoint/2010/main" val="146315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
        <p:nvSpPr>
          <p:cNvPr id="3" name="TextBox 2"/>
          <p:cNvSpPr txBox="1"/>
          <p:nvPr/>
        </p:nvSpPr>
        <p:spPr>
          <a:xfrm>
            <a:off x="10631978" y="1853738"/>
            <a:ext cx="1221971" cy="2031325"/>
          </a:xfrm>
          <a:prstGeom prst="rect">
            <a:avLst/>
          </a:prstGeom>
          <a:noFill/>
        </p:spPr>
        <p:txBody>
          <a:bodyPr wrap="square" rtlCol="0">
            <a:spAutoFit/>
          </a:bodyPr>
          <a:lstStyle/>
          <a:p>
            <a:r>
              <a:rPr lang="en-US" dirty="0" smtClean="0">
                <a:solidFill>
                  <a:srgbClr val="FF0000"/>
                </a:solidFill>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12% are single parents (fathers and mothers combined) </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10631978" y="3885063"/>
            <a:ext cx="1055717" cy="923330"/>
          </a:xfrm>
          <a:prstGeom prst="rect">
            <a:avLst/>
          </a:prstGeom>
          <a:noFill/>
        </p:spPr>
        <p:txBody>
          <a:bodyPr wrap="square" rtlCol="0">
            <a:spAutoFit/>
          </a:bodyPr>
          <a:lstStyle/>
          <a:p>
            <a:r>
              <a:rPr lang="en-US" dirty="0" smtClean="0">
                <a:solidFill>
                  <a:srgbClr val="FF0000"/>
                </a:solidFill>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10% are single mothers</a:t>
            </a:r>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778357" y="232756"/>
            <a:ext cx="9542716" cy="5735782"/>
          </a:xfrm>
          <a:prstGeom prst="rect">
            <a:avLst/>
          </a:prstGeom>
        </p:spPr>
      </p:pic>
    </p:spTree>
    <p:extLst>
      <p:ext uri="{BB962C8B-B14F-4D97-AF65-F5344CB8AC3E}">
        <p14:creationId xmlns:p14="http://schemas.microsoft.com/office/powerpoint/2010/main" val="3766475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92187" y="241070"/>
            <a:ext cx="9639524" cy="5793970"/>
          </a:xfrm>
          <a:prstGeom prst="rect">
            <a:avLst/>
          </a:prstGeom>
        </p:spPr>
      </p:pic>
    </p:spTree>
    <p:extLst>
      <p:ext uri="{BB962C8B-B14F-4D97-AF65-F5344CB8AC3E}">
        <p14:creationId xmlns:p14="http://schemas.microsoft.com/office/powerpoint/2010/main" val="2913105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27</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36867" y="207818"/>
            <a:ext cx="9736336" cy="5852160"/>
          </a:xfrm>
          <a:prstGeom prst="rect">
            <a:avLst/>
          </a:prstGeom>
        </p:spPr>
      </p:pic>
    </p:spTree>
    <p:extLst>
      <p:ext uri="{BB962C8B-B14F-4D97-AF65-F5344CB8AC3E}">
        <p14:creationId xmlns:p14="http://schemas.microsoft.com/office/powerpoint/2010/main" val="3225427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28</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29416" y="83127"/>
            <a:ext cx="9999105" cy="6010101"/>
          </a:xfrm>
          <a:prstGeom prst="rect">
            <a:avLst/>
          </a:prstGeom>
        </p:spPr>
      </p:pic>
    </p:spTree>
    <p:extLst>
      <p:ext uri="{BB962C8B-B14F-4D97-AF65-F5344CB8AC3E}">
        <p14:creationId xmlns:p14="http://schemas.microsoft.com/office/powerpoint/2010/main" val="2154612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64527" y="224444"/>
            <a:ext cx="9817575" cy="5900990"/>
          </a:xfrm>
          <a:prstGeom prst="rect">
            <a:avLst/>
          </a:prstGeom>
        </p:spPr>
      </p:pic>
    </p:spTree>
    <p:extLst>
      <p:ext uri="{BB962C8B-B14F-4D97-AF65-F5344CB8AC3E}">
        <p14:creationId xmlns:p14="http://schemas.microsoft.com/office/powerpoint/2010/main" val="308601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346804" y="103344"/>
            <a:ext cx="8678345" cy="6077069"/>
          </a:xfrm>
          <a:prstGeom prst="rect">
            <a:avLst/>
          </a:prstGeom>
        </p:spPr>
      </p:pic>
      <p:sp>
        <p:nvSpPr>
          <p:cNvPr id="7" name="TextBox 6"/>
          <p:cNvSpPr txBox="1"/>
          <p:nvPr/>
        </p:nvSpPr>
        <p:spPr>
          <a:xfrm>
            <a:off x="3499658" y="947588"/>
            <a:ext cx="856211" cy="253916"/>
          </a:xfrm>
          <a:prstGeom prst="rect">
            <a:avLst/>
          </a:prstGeom>
          <a:noFill/>
        </p:spPr>
        <p:txBody>
          <a:bodyPr wrap="square" rtlCol="0">
            <a:spAutoFit/>
          </a:bodyPr>
          <a:lstStyle/>
          <a:p>
            <a:r>
              <a:rPr lang="en-US" sz="1000" dirty="0" smtClean="0">
                <a:solidFill>
                  <a:srgbClr val="FF0000"/>
                </a:solidFill>
                <a:latin typeface="Calibri" panose="020F0502020204030204" pitchFamily="34" charset="0"/>
                <a:cs typeface="Calibri" panose="020F0502020204030204" pitchFamily="34" charset="0"/>
              </a:rPr>
              <a:t>*</a:t>
            </a:r>
            <a:r>
              <a:rPr lang="en-US" sz="1000" dirty="0" smtClean="0">
                <a:latin typeface="Calibri" panose="020F0502020204030204" pitchFamily="34" charset="0"/>
                <a:cs typeface="Calibri" panose="020F0502020204030204" pitchFamily="34" charset="0"/>
              </a:rPr>
              <a:t>2018=4.03</a:t>
            </a:r>
            <a:endParaRPr lang="en-US" sz="1000" dirty="0">
              <a:latin typeface="Calibri" panose="020F0502020204030204" pitchFamily="34" charset="0"/>
              <a:cs typeface="Calibri" panose="020F0502020204030204" pitchFamily="34" charset="0"/>
            </a:endParaRPr>
          </a:p>
        </p:txBody>
      </p:sp>
      <p:sp>
        <p:nvSpPr>
          <p:cNvPr id="8" name="TextBox 7"/>
          <p:cNvSpPr txBox="1"/>
          <p:nvPr/>
        </p:nvSpPr>
        <p:spPr>
          <a:xfrm>
            <a:off x="3499658" y="1201504"/>
            <a:ext cx="806334" cy="246221"/>
          </a:xfrm>
          <a:prstGeom prst="rect">
            <a:avLst/>
          </a:prstGeom>
          <a:noFill/>
        </p:spPr>
        <p:txBody>
          <a:bodyPr wrap="square" rtlCol="0">
            <a:spAutoFit/>
          </a:bodyPr>
          <a:lstStyle/>
          <a:p>
            <a:r>
              <a:rPr lang="en-US" sz="1000" dirty="0" smtClean="0">
                <a:solidFill>
                  <a:srgbClr val="FF0000"/>
                </a:solidFill>
                <a:latin typeface="Calibri" panose="020F0502020204030204" pitchFamily="34" charset="0"/>
                <a:cs typeface="Calibri" panose="020F0502020204030204" pitchFamily="34" charset="0"/>
              </a:rPr>
              <a:t>*</a:t>
            </a:r>
            <a:r>
              <a:rPr lang="en-US" sz="1000" dirty="0" smtClean="0">
                <a:latin typeface="Calibri" panose="020F0502020204030204" pitchFamily="34" charset="0"/>
                <a:cs typeface="Calibri" panose="020F0502020204030204" pitchFamily="34" charset="0"/>
              </a:rPr>
              <a:t>2019=4.04</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084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a:t>
            </a:r>
            <a:r>
              <a:rPr lang="en-US" dirty="0"/>
              <a:t>Overall, I am very happy to attend this college because almost all professors are great. However, I would like for the restrooms to be remodeled and clean and neat. Also, more healthy delicious food. The food taste horrible and it's super expensive. Clerical staff needs to be more professional and patient. </a:t>
            </a:r>
            <a:r>
              <a:rPr lang="en-US" dirty="0" smtClean="0"/>
              <a:t>“</a:t>
            </a:r>
          </a:p>
          <a:p>
            <a:r>
              <a:rPr lang="en-US" dirty="0"/>
              <a:t>“There is discrimination on the campus</a:t>
            </a:r>
            <a:r>
              <a:rPr lang="en-US" dirty="0" smtClean="0"/>
              <a:t>.”</a:t>
            </a:r>
          </a:p>
          <a:p>
            <a:r>
              <a:rPr lang="en-US" dirty="0" smtClean="0"/>
              <a:t>“</a:t>
            </a:r>
            <a:r>
              <a:rPr lang="en-US" dirty="0"/>
              <a:t>Love the instructors and </a:t>
            </a:r>
            <a:r>
              <a:rPr lang="en-US" dirty="0" smtClean="0"/>
              <a:t>counselors”</a:t>
            </a:r>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812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I qualify for financial aid but I don’t know how to fill out the application correctly.  I would like more help if possible. </a:t>
            </a:r>
            <a:r>
              <a:rPr lang="en-US" dirty="0" smtClean="0"/>
              <a:t>“</a:t>
            </a:r>
          </a:p>
          <a:p>
            <a:r>
              <a:rPr lang="en-US" dirty="0" smtClean="0"/>
              <a:t>“</a:t>
            </a:r>
            <a:r>
              <a:rPr lang="en-US" dirty="0"/>
              <a:t>Thanks for everything you do for students. Keep the good work!! </a:t>
            </a:r>
            <a:r>
              <a:rPr lang="en-US" dirty="0" smtClean="0"/>
              <a:t>“</a:t>
            </a:r>
          </a:p>
          <a:p>
            <a:r>
              <a:rPr lang="en-US" dirty="0"/>
              <a:t>“I adore the staff and, faculty for always being supportive of students.  Construction is a huge constraint. Cannot wait to see how the campus will look when it’s completed. “</a:t>
            </a:r>
          </a:p>
          <a:p>
            <a:endParaRPr lang="en-US" dirty="0" smtClean="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213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Use measure C, etc. money to build a parking structure/garage. </a:t>
            </a:r>
            <a:r>
              <a:rPr lang="en-US" dirty="0" smtClean="0"/>
              <a:t>“</a:t>
            </a:r>
          </a:p>
          <a:p>
            <a:r>
              <a:rPr lang="en-US" dirty="0"/>
              <a:t>“The classrooms, labs, and restrooms were often dirty. </a:t>
            </a:r>
            <a:r>
              <a:rPr lang="en-US" dirty="0" smtClean="0"/>
              <a:t>“</a:t>
            </a:r>
          </a:p>
          <a:p>
            <a:r>
              <a:rPr lang="en-US" dirty="0" smtClean="0"/>
              <a:t>“</a:t>
            </a:r>
            <a:r>
              <a:rPr lang="en-US" dirty="0"/>
              <a:t>There needs to be a variety of times core classes offered and more afternoon classes for working students. </a:t>
            </a:r>
            <a:r>
              <a:rPr lang="en-US" dirty="0" smtClean="0"/>
              <a:t>“</a:t>
            </a:r>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27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SAC is an excellent school. I love that it is small and it feels like home. I truly enjoyed my experience while I was a student. </a:t>
            </a:r>
            <a:r>
              <a:rPr lang="en-US" dirty="0" smtClean="0"/>
              <a:t>“</a:t>
            </a:r>
          </a:p>
          <a:p>
            <a:r>
              <a:rPr lang="en-US" dirty="0"/>
              <a:t>“SAC should try to include Middle College High School students because after all we too are college students and deserve the same services as any other SAC student. We attend school from Mon-Fri on SAC campus, yet we don’t feel included or part of the SAC community. </a:t>
            </a:r>
            <a:r>
              <a:rPr lang="en-US" dirty="0" smtClean="0"/>
              <a:t>“</a:t>
            </a:r>
          </a:p>
          <a:p>
            <a:r>
              <a:rPr lang="en-US" dirty="0"/>
              <a:t>“Why do you care about cultural diversity? It seems to me like you should not factor this, and should instead focus on more on the school itself. The diversity should just come with time, applicants, and location.”</a:t>
            </a:r>
          </a:p>
          <a:p>
            <a:endParaRPr lang="en-US" dirty="0" smtClean="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420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“I am entering my third semester in the nursing program and feel very supported overall by staff. </a:t>
            </a:r>
            <a:r>
              <a:rPr lang="en-US" dirty="0" smtClean="0"/>
              <a:t>“</a:t>
            </a:r>
          </a:p>
          <a:p>
            <a:r>
              <a:rPr lang="en-US" dirty="0" smtClean="0"/>
              <a:t>“I chose to go to a private nursing program instead of SAC because of the waitlist.”</a:t>
            </a:r>
          </a:p>
          <a:p>
            <a:r>
              <a:rPr lang="en-US" dirty="0"/>
              <a:t>“The tutors in the Math Lab and Learning Center are OUTSTANDING</a:t>
            </a:r>
            <a:r>
              <a:rPr lang="en-US" dirty="0" smtClean="0"/>
              <a:t>!”</a:t>
            </a:r>
          </a:p>
          <a:p>
            <a:endParaRPr lang="en-US" dirty="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96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346805" y="62725"/>
            <a:ext cx="8478839" cy="6106071"/>
          </a:xfrm>
          <a:prstGeom prst="rect">
            <a:avLst/>
          </a:prstGeom>
        </p:spPr>
      </p:pic>
    </p:spTree>
    <p:extLst>
      <p:ext uri="{BB962C8B-B14F-4D97-AF65-F5344CB8AC3E}">
        <p14:creationId xmlns:p14="http://schemas.microsoft.com/office/powerpoint/2010/main" val="258489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736982" y="142971"/>
            <a:ext cx="7947345" cy="5991076"/>
          </a:xfrm>
          <a:prstGeom prst="rect">
            <a:avLst/>
          </a:prstGeom>
        </p:spPr>
      </p:pic>
    </p:spTree>
    <p:extLst>
      <p:ext uri="{BB962C8B-B14F-4D97-AF65-F5344CB8AC3E}">
        <p14:creationId xmlns:p14="http://schemas.microsoft.com/office/powerpoint/2010/main" val="292625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6" name="TextBox 5"/>
          <p:cNvSpPr txBox="1"/>
          <p:nvPr/>
        </p:nvSpPr>
        <p:spPr>
          <a:xfrm>
            <a:off x="4646815" y="6161542"/>
            <a:ext cx="2826327" cy="369332"/>
          </a:xfrm>
          <a:prstGeom prst="rect">
            <a:avLst/>
          </a:prstGeom>
          <a:noFill/>
        </p:spPr>
        <p:txBody>
          <a:bodyPr wrap="square" rtlCol="0">
            <a:spAutoFit/>
          </a:bodyPr>
          <a:lstStyle/>
          <a:p>
            <a:r>
              <a:rPr lang="en-US" sz="900" dirty="0" smtClean="0"/>
              <a:t>Total percent of students who selected  “Very Often” or “Often” response options</a:t>
            </a:r>
            <a:endParaRPr lang="en-US" sz="900" dirty="0"/>
          </a:p>
        </p:txBody>
      </p:sp>
      <p:pic>
        <p:nvPicPr>
          <p:cNvPr id="5" name="Picture 4"/>
          <p:cNvPicPr>
            <a:picLocks noChangeAspect="1"/>
          </p:cNvPicPr>
          <p:nvPr/>
        </p:nvPicPr>
        <p:blipFill>
          <a:blip r:embed="rId2"/>
          <a:stretch>
            <a:fillRect/>
          </a:stretch>
        </p:blipFill>
        <p:spPr>
          <a:xfrm>
            <a:off x="1604356" y="88606"/>
            <a:ext cx="8121535" cy="6039911"/>
          </a:xfrm>
          <a:prstGeom prst="rect">
            <a:avLst/>
          </a:prstGeom>
        </p:spPr>
      </p:pic>
    </p:spTree>
    <p:extLst>
      <p:ext uri="{BB962C8B-B14F-4D97-AF65-F5344CB8AC3E}">
        <p14:creationId xmlns:p14="http://schemas.microsoft.com/office/powerpoint/2010/main" val="166527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7</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1036994" y="117231"/>
            <a:ext cx="10321110" cy="6025873"/>
          </a:xfrm>
          <a:prstGeom prst="rect">
            <a:avLst/>
          </a:prstGeom>
        </p:spPr>
      </p:pic>
    </p:spTree>
    <p:extLst>
      <p:ext uri="{BB962C8B-B14F-4D97-AF65-F5344CB8AC3E}">
        <p14:creationId xmlns:p14="http://schemas.microsoft.com/office/powerpoint/2010/main" val="2823051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8</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061932" y="97558"/>
            <a:ext cx="10386714" cy="6070485"/>
          </a:xfrm>
          <a:prstGeom prst="rect">
            <a:avLst/>
          </a:prstGeom>
        </p:spPr>
      </p:pic>
    </p:spTree>
    <p:extLst>
      <p:ext uri="{BB962C8B-B14F-4D97-AF65-F5344CB8AC3E}">
        <p14:creationId xmlns:p14="http://schemas.microsoft.com/office/powerpoint/2010/main" val="136978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98568" y="124691"/>
            <a:ext cx="9667183" cy="5810595"/>
          </a:xfrm>
          <a:prstGeom prst="rect">
            <a:avLst/>
          </a:prstGeom>
        </p:spPr>
      </p:pic>
    </p:spTree>
    <p:extLst>
      <p:ext uri="{BB962C8B-B14F-4D97-AF65-F5344CB8AC3E}">
        <p14:creationId xmlns:p14="http://schemas.microsoft.com/office/powerpoint/2010/main" val="156267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HNYXMCCMVK3K-2143-39</_dlc_DocId>
    <_dlc_DocIdUrl xmlns="431189f8-a51b-453f-9f0c-3a0b3b65b12f">
      <Url>https://www.sac.edu/research/_layouts/15/DocIdRedir.aspx?ID=HNYXMCCMVK3K-2143-39</Url>
      <Description>HNYXMCCMVK3K-2143-39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6E047CA43D944B785EBDF49DD6516" ma:contentTypeVersion="2" ma:contentTypeDescription="Create a new document." ma:contentTypeScope="" ma:versionID="31479982ee5e2294553ca7e1b3fe9833">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2a66e3fd262a765cb2060c57f0cdaf7d" ns1:_="" ns2:_="">
    <xsd:import namespace="http://schemas.microsoft.com/sharepoint/v3"/>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F39AE0-32C9-4F1D-B08C-0B8B9BAFC18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1B2DBDC5-660A-4A23-81A9-064A23DF5C73}"/>
</file>

<file path=customXml/itemProps3.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4.xml><?xml version="1.0" encoding="utf-8"?>
<ds:datastoreItem xmlns:ds="http://schemas.openxmlformats.org/officeDocument/2006/customXml" ds:itemID="{1E9E7C70-0139-4031-B8B1-F25286DE6332}"/>
</file>

<file path=docProps/app.xml><?xml version="1.0" encoding="utf-8"?>
<Properties xmlns="http://schemas.openxmlformats.org/officeDocument/2006/extended-properties" xmlns:vt="http://schemas.openxmlformats.org/officeDocument/2006/docPropsVTypes">
  <Template>Safety procedures</Template>
  <TotalTime>0</TotalTime>
  <Words>830</Words>
  <Application>Microsoft Office PowerPoint</Application>
  <PresentationFormat>Widescreen</PresentationFormat>
  <Paragraphs>96</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Corbel</vt:lpstr>
      <vt:lpstr>Franklin Gothic Demi</vt:lpstr>
      <vt:lpstr>Franklin Gothic Medium</vt:lpstr>
      <vt:lpstr>Segoe UI</vt:lpstr>
      <vt:lpstr>Headlines</vt:lpstr>
      <vt:lpstr>Office Theme</vt:lpstr>
      <vt:lpstr>SAC Student Satisfaction Survey 2019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Comments</vt:lpstr>
      <vt:lpstr>Student Comments</vt:lpstr>
      <vt:lpstr>Student Comments</vt:lpstr>
      <vt:lpstr>Student Comments</vt:lpstr>
      <vt:lpstr>Student Comments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2019-08-09T20:11:20Z</dcterms:created>
  <dcterms:modified xsi:type="dcterms:W3CDTF">2019-09-23T19:45:14Z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0x0101002326E047CA43D944B785EBDF49DD6516</vt:lpwstr>
  </property>
  <property fmtid="{D5CDD505-2E9C-101B-9397-08002B2CF9AE}" pid="3" name="_dlc_DocIdItemGuid">
    <vt:lpwstr>988cc00f-c989-4c2a-8ba8-17c4bfd86cef</vt:lpwstr>
  </property>
</Properties>
</file>